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92" r:id="rId2"/>
    <p:sldId id="297" r:id="rId3"/>
    <p:sldId id="293" r:id="rId4"/>
    <p:sldId id="294" r:id="rId5"/>
    <p:sldId id="302" r:id="rId6"/>
    <p:sldId id="298" r:id="rId7"/>
    <p:sldId id="299" r:id="rId8"/>
    <p:sldId id="300" r:id="rId9"/>
    <p:sldId id="301" r:id="rId10"/>
    <p:sldId id="305"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0E08"/>
    <a:srgbClr val="4B731F"/>
    <a:srgbClr val="F83530"/>
    <a:srgbClr val="F95D59"/>
    <a:srgbClr val="BEE395"/>
    <a:srgbClr val="95E3B5"/>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snapToGrid="0">
      <p:cViewPr varScale="1">
        <p:scale>
          <a:sx n="65" d="100"/>
          <a:sy n="65" d="100"/>
        </p:scale>
        <p:origin x="1452" y="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p:cViewPr varScale="1">
        <p:scale>
          <a:sx n="70" d="100"/>
          <a:sy n="70" d="100"/>
        </p:scale>
        <p:origin x="1908"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B900AE7-6C31-4AEE-9B70-65754084FF22}" type="slidenum">
              <a:rPr lang="en-US"/>
              <a:pPr/>
              <a:t>‹#›</a:t>
            </a:fld>
            <a:endParaRPr lang="en-US" dirty="0"/>
          </a:p>
        </p:txBody>
      </p:sp>
    </p:spTree>
    <p:extLst>
      <p:ext uri="{BB962C8B-B14F-4D97-AF65-F5344CB8AC3E}">
        <p14:creationId xmlns:p14="http://schemas.microsoft.com/office/powerpoint/2010/main" val="223999339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BCE3E8F8-80C5-4499-B4D5-9A2253A8E90E}" type="slidenum">
              <a:rPr lang="en-US" smtClean="0"/>
              <a:pPr/>
              <a:t>1</a:t>
            </a:fld>
            <a:endParaRPr lang="en-US" dirty="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912557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900AE7-6C31-4AEE-9B70-65754084FF22}" type="slidenum">
              <a:rPr lang="en-US" smtClean="0"/>
              <a:pPr/>
              <a:t>3</a:t>
            </a:fld>
            <a:endParaRPr lang="en-US" dirty="0"/>
          </a:p>
        </p:txBody>
      </p:sp>
    </p:spTree>
    <p:extLst>
      <p:ext uri="{BB962C8B-B14F-4D97-AF65-F5344CB8AC3E}">
        <p14:creationId xmlns:p14="http://schemas.microsoft.com/office/powerpoint/2010/main" val="3796685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D2F4235-AA08-41BD-A763-9435CDD50F29}" type="slidenum">
              <a:rPr lang="en-US"/>
              <a:pPr/>
              <a:t>‹#›</a:t>
            </a:fld>
            <a:endParaRPr lang="en-US"/>
          </a:p>
        </p:txBody>
      </p:sp>
    </p:spTree>
    <p:extLst>
      <p:ext uri="{BB962C8B-B14F-4D97-AF65-F5344CB8AC3E}">
        <p14:creationId xmlns:p14="http://schemas.microsoft.com/office/powerpoint/2010/main" val="4124321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3673692-49FA-4187-9C71-65CC31E79ACE}" type="slidenum">
              <a:rPr lang="en-US"/>
              <a:pPr/>
              <a:t>‹#›</a:t>
            </a:fld>
            <a:endParaRPr lang="en-US" dirty="0"/>
          </a:p>
        </p:txBody>
      </p:sp>
    </p:spTree>
    <p:extLst>
      <p:ext uri="{BB962C8B-B14F-4D97-AF65-F5344CB8AC3E}">
        <p14:creationId xmlns:p14="http://schemas.microsoft.com/office/powerpoint/2010/main" val="2517782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F11913E-9F8E-447D-AB05-DFCD329C62B2}" type="slidenum">
              <a:rPr lang="en-US"/>
              <a:pPr/>
              <a:t>‹#›</a:t>
            </a:fld>
            <a:endParaRPr lang="en-US" dirty="0"/>
          </a:p>
        </p:txBody>
      </p:sp>
    </p:spTree>
    <p:extLst>
      <p:ext uri="{BB962C8B-B14F-4D97-AF65-F5344CB8AC3E}">
        <p14:creationId xmlns:p14="http://schemas.microsoft.com/office/powerpoint/2010/main" val="1581009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endParaRPr lang="en-US" dirty="0"/>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dirty="0"/>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CEA90CF6-BEA1-4B72-B048-51605956FDDB}" type="slidenum">
              <a:rPr lang="en-US"/>
              <a:pPr/>
              <a:t>‹#›</a:t>
            </a:fld>
            <a:endParaRPr lang="en-US" dirty="0"/>
          </a:p>
        </p:txBody>
      </p:sp>
    </p:spTree>
    <p:extLst>
      <p:ext uri="{BB962C8B-B14F-4D97-AF65-F5344CB8AC3E}">
        <p14:creationId xmlns:p14="http://schemas.microsoft.com/office/powerpoint/2010/main" val="742369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dirty="0"/>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B92FE28E-9D54-4396-8863-5C98F357B6D6}" type="slidenum">
              <a:rPr lang="en-US"/>
              <a:pPr/>
              <a:t>‹#›</a:t>
            </a:fld>
            <a:endParaRPr lang="en-US" dirty="0"/>
          </a:p>
        </p:txBody>
      </p:sp>
    </p:spTree>
    <p:extLst>
      <p:ext uri="{BB962C8B-B14F-4D97-AF65-F5344CB8AC3E}">
        <p14:creationId xmlns:p14="http://schemas.microsoft.com/office/powerpoint/2010/main" val="270791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EF79F18-62D2-450A-B4A3-4451F5B1FC65}" type="slidenum">
              <a:rPr lang="en-US"/>
              <a:pPr/>
              <a:t>‹#›</a:t>
            </a:fld>
            <a:endParaRPr lang="en-US"/>
          </a:p>
        </p:txBody>
      </p:sp>
    </p:spTree>
    <p:extLst>
      <p:ext uri="{BB962C8B-B14F-4D97-AF65-F5344CB8AC3E}">
        <p14:creationId xmlns:p14="http://schemas.microsoft.com/office/powerpoint/2010/main" val="246596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78770" y="2401616"/>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1747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6A53913-A1AF-4A31-984B-C3D0A1733E8D}" type="slidenum">
              <a:rPr lang="en-US"/>
              <a:pPr/>
              <a:t>‹#›</a:t>
            </a:fld>
            <a:endParaRPr lang="en-US" dirty="0"/>
          </a:p>
        </p:txBody>
      </p:sp>
    </p:spTree>
    <p:extLst>
      <p:ext uri="{BB962C8B-B14F-4D97-AF65-F5344CB8AC3E}">
        <p14:creationId xmlns:p14="http://schemas.microsoft.com/office/powerpoint/2010/main" val="76791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7606CB32-79B9-42A4-B0A9-DE46C5C8E7E9}" type="slidenum">
              <a:rPr lang="en-US"/>
              <a:pPr/>
              <a:t>‹#›</a:t>
            </a:fld>
            <a:endParaRPr lang="en-US" dirty="0"/>
          </a:p>
        </p:txBody>
      </p:sp>
    </p:spTree>
    <p:extLst>
      <p:ext uri="{BB962C8B-B14F-4D97-AF65-F5344CB8AC3E}">
        <p14:creationId xmlns:p14="http://schemas.microsoft.com/office/powerpoint/2010/main" val="1467991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94C1452F-084D-4C38-A1C9-131757D2B58C}" type="slidenum">
              <a:rPr lang="en-US"/>
              <a:pPr/>
              <a:t>‹#›</a:t>
            </a:fld>
            <a:endParaRPr lang="en-US" dirty="0"/>
          </a:p>
        </p:txBody>
      </p:sp>
    </p:spTree>
    <p:extLst>
      <p:ext uri="{BB962C8B-B14F-4D97-AF65-F5344CB8AC3E}">
        <p14:creationId xmlns:p14="http://schemas.microsoft.com/office/powerpoint/2010/main" val="2043102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DF8BC148-A185-426B-9D5B-8B1F6DD5EE46}" type="slidenum">
              <a:rPr lang="en-US"/>
              <a:pPr/>
              <a:t>‹#›</a:t>
            </a:fld>
            <a:endParaRPr lang="en-US" dirty="0"/>
          </a:p>
        </p:txBody>
      </p:sp>
    </p:spTree>
    <p:extLst>
      <p:ext uri="{BB962C8B-B14F-4D97-AF65-F5344CB8AC3E}">
        <p14:creationId xmlns:p14="http://schemas.microsoft.com/office/powerpoint/2010/main" val="996960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F4DCEC6-CEAB-4B65-BB86-97581669EAA3}" type="slidenum">
              <a:rPr lang="en-US"/>
              <a:pPr/>
              <a:t>‹#›</a:t>
            </a:fld>
            <a:endParaRPr lang="en-US" dirty="0"/>
          </a:p>
        </p:txBody>
      </p:sp>
    </p:spTree>
    <p:extLst>
      <p:ext uri="{BB962C8B-B14F-4D97-AF65-F5344CB8AC3E}">
        <p14:creationId xmlns:p14="http://schemas.microsoft.com/office/powerpoint/2010/main" val="1877781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E085A182-DE59-4823-BD0B-6F98890B3A0B}" type="slidenum">
              <a:rPr lang="en-US"/>
              <a:pPr/>
              <a:t>‹#›</a:t>
            </a:fld>
            <a:endParaRPr lang="en-US" dirty="0"/>
          </a:p>
        </p:txBody>
      </p:sp>
    </p:spTree>
    <p:extLst>
      <p:ext uri="{BB962C8B-B14F-4D97-AF65-F5344CB8AC3E}">
        <p14:creationId xmlns:p14="http://schemas.microsoft.com/office/powerpoint/2010/main" val="294546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microsoft.com/office/2007/relationships/hdphoto" Target="../media/hdphoto2.wd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lum/>
            <a:extLst>
              <a:ext uri="{BEBA8EAE-BF5A-486C-A8C5-ECC9F3942E4B}">
                <a14:imgProps xmlns:a14="http://schemas.microsoft.com/office/drawing/2010/main">
                  <a14:imgLayer r:embed="rId16">
                    <a14:imgEffect>
                      <a14:saturation sat="25000"/>
                    </a14:imgEffect>
                    <a14:imgEffect>
                      <a14:brightnessContrast bright="12000" contrast="40000"/>
                    </a14:imgEffect>
                  </a14:imgLayer>
                </a14:imgProps>
              </a:ext>
            </a:extLst>
          </a:blip>
          <a:srcRect/>
          <a:tile tx="0" ty="0" sx="100000" sy="100000" flip="y"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17" cstate="print">
            <a:extLst>
              <a:ext uri="{BEBA8EAE-BF5A-486C-A8C5-ECC9F3942E4B}">
                <a14:imgProps xmlns:a14="http://schemas.microsoft.com/office/drawing/2010/main">
                  <a14:imgLayer r:embed="rId18">
                    <a14:imgEffect>
                      <a14:sharpenSoften amount="11000"/>
                    </a14:imgEffect>
                    <a14:imgEffect>
                      <a14:brightnessContrast bright="7000" contrast="30000"/>
                    </a14:imgEffect>
                  </a14:imgLayer>
                </a14:imgProps>
              </a:ext>
              <a:ext uri="{28A0092B-C50C-407E-A947-70E740481C1C}">
                <a14:useLocalDpi xmlns:a14="http://schemas.microsoft.com/office/drawing/2010/main" val="0"/>
              </a:ext>
            </a:extLst>
          </a:blip>
          <a:stretch>
            <a:fillRect/>
          </a:stretch>
        </p:blipFill>
        <p:spPr>
          <a:xfrm rot="5400000">
            <a:off x="4383322" y="2098747"/>
            <a:ext cx="377356" cy="9144000"/>
          </a:xfrm>
          <a:prstGeom prst="rect">
            <a:avLst/>
          </a:prstGeom>
          <a:scene3d>
            <a:camera prst="orthographicFront"/>
            <a:lightRig rig="threePt" dir="t"/>
          </a:scene3d>
          <a:sp3d>
            <a:bevelT/>
          </a:sp3d>
        </p:spPr>
      </p:pic>
      <p:sp>
        <p:nvSpPr>
          <p:cNvPr id="11" name="Rectangle 10"/>
          <p:cNvSpPr/>
          <p:nvPr userDrawn="1"/>
        </p:nvSpPr>
        <p:spPr>
          <a:xfrm>
            <a:off x="0" y="6484136"/>
            <a:ext cx="8839200" cy="3732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dirty="0">
                <a:solidFill>
                  <a:srgbClr val="4D4D4D"/>
                </a:solidFill>
              </a:rPr>
              <a:t>Majlis Ansārullāh, USA - 2017</a:t>
            </a:r>
          </a:p>
        </p:txBody>
      </p:sp>
      <p:sp>
        <p:nvSpPr>
          <p:cNvPr id="1029" name="Rectangle 5"/>
          <p:cNvSpPr>
            <a:spLocks noGrp="1" noChangeArrowheads="1"/>
          </p:cNvSpPr>
          <p:nvPr>
            <p:ph type="ftr" sz="quarter" idx="3"/>
          </p:nvPr>
        </p:nvSpPr>
        <p:spPr bwMode="auto">
          <a:xfrm>
            <a:off x="3352800" y="6533587"/>
            <a:ext cx="2895600" cy="274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28" name="Rectangle 4"/>
          <p:cNvSpPr>
            <a:spLocks noGrp="1" noChangeArrowheads="1"/>
          </p:cNvSpPr>
          <p:nvPr>
            <p:ph type="dt" sz="half" idx="2"/>
          </p:nvPr>
        </p:nvSpPr>
        <p:spPr bwMode="auto">
          <a:xfrm>
            <a:off x="6287984" y="6533587"/>
            <a:ext cx="1181595" cy="274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30" name="Rectangle 6"/>
          <p:cNvSpPr>
            <a:spLocks noGrp="1" noChangeArrowheads="1"/>
          </p:cNvSpPr>
          <p:nvPr>
            <p:ph type="sldNum" sz="quarter" idx="4"/>
          </p:nvPr>
        </p:nvSpPr>
        <p:spPr bwMode="auto">
          <a:xfrm>
            <a:off x="7457703" y="6533587"/>
            <a:ext cx="855023" cy="274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79F12BF-1644-4684-A923-CE67AD537015}" type="slidenum">
              <a:rPr lang="en-US"/>
              <a:pPr/>
              <a:t>‹#›</a:t>
            </a:fld>
            <a:endParaRPr lang="en-US"/>
          </a:p>
        </p:txBody>
      </p:sp>
      <p:pic>
        <p:nvPicPr>
          <p:cNvPr id="2" name="Picture 1"/>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8431633" y="6180755"/>
            <a:ext cx="739663" cy="69539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fontAlgn="base">
        <a:spcBef>
          <a:spcPct val="0"/>
        </a:spcBef>
        <a:spcAft>
          <a:spcPct val="0"/>
        </a:spcAft>
        <a:defRPr sz="4400" b="1">
          <a:solidFill>
            <a:schemeClr val="tx2"/>
          </a:solidFill>
          <a:effectLst>
            <a:outerShdw blurRad="38100" dist="38100" dir="2700000" algn="tl">
              <a:srgbClr val="000000">
                <a:alpha val="43137"/>
              </a:srgbClr>
            </a:outerShdw>
          </a:effectLst>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Font typeface="Wingdings" pitchFamily="2" charset="2"/>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youtu.be/UbnfbqNjWQw"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eWmSgSEbVl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171155"/>
            <a:ext cx="9144000" cy="1943100"/>
          </a:xfrm>
        </p:spPr>
        <p:txBody>
          <a:bodyPr/>
          <a:lstStyle/>
          <a:p>
            <a:pPr algn="ctr"/>
            <a:r>
              <a:rPr lang="en-US" sz="3600" dirty="0">
                <a:solidFill>
                  <a:schemeClr val="tx1">
                    <a:lumMod val="75000"/>
                  </a:schemeClr>
                </a:solidFill>
              </a:rPr>
              <a:t>Ansār Leadership Conference (ALC)</a:t>
            </a:r>
            <a:br>
              <a:rPr lang="en-US" sz="2800" dirty="0">
                <a:solidFill>
                  <a:schemeClr val="tx1">
                    <a:lumMod val="75000"/>
                  </a:schemeClr>
                </a:solidFill>
              </a:rPr>
            </a:br>
            <a:r>
              <a:rPr lang="es-ES" sz="2400" dirty="0" err="1">
                <a:solidFill>
                  <a:schemeClr val="tx1">
                    <a:lumMod val="75000"/>
                  </a:schemeClr>
                </a:solidFill>
                <a:latin typeface="Calibri" pitchFamily="34" charset="0"/>
                <a:cs typeface="Calibri" pitchFamily="34" charset="0"/>
              </a:rPr>
              <a:t>Baitus-Samee</a:t>
            </a:r>
            <a:r>
              <a:rPr lang="es-ES" sz="2400" dirty="0">
                <a:solidFill>
                  <a:schemeClr val="tx1">
                    <a:lumMod val="75000"/>
                  </a:schemeClr>
                </a:solidFill>
                <a:latin typeface="Calibri" pitchFamily="34" charset="0"/>
                <a:cs typeface="Calibri" pitchFamily="34" charset="0"/>
              </a:rPr>
              <a:t> Mosque</a:t>
            </a:r>
            <a:br>
              <a:rPr lang="es-ES" sz="2400" dirty="0">
                <a:solidFill>
                  <a:schemeClr val="tx1">
                    <a:lumMod val="75000"/>
                  </a:schemeClr>
                </a:solidFill>
                <a:latin typeface="Calibri" pitchFamily="34" charset="0"/>
                <a:cs typeface="Calibri" pitchFamily="34" charset="0"/>
              </a:rPr>
            </a:br>
            <a:r>
              <a:rPr lang="es-ES" sz="2400" dirty="0">
                <a:solidFill>
                  <a:schemeClr val="tx1">
                    <a:lumMod val="75000"/>
                  </a:schemeClr>
                </a:solidFill>
                <a:latin typeface="Calibri" pitchFamily="34" charset="0"/>
                <a:cs typeface="Calibri" pitchFamily="34" charset="0"/>
              </a:rPr>
              <a:t>Houston, TX</a:t>
            </a:r>
            <a:br>
              <a:rPr lang="es-ES" sz="2400" dirty="0">
                <a:solidFill>
                  <a:schemeClr val="tx1">
                    <a:lumMod val="75000"/>
                  </a:schemeClr>
                </a:solidFill>
                <a:latin typeface="Calibri" pitchFamily="34" charset="0"/>
                <a:cs typeface="Calibri" pitchFamily="34" charset="0"/>
              </a:rPr>
            </a:br>
            <a:r>
              <a:rPr lang="en-US" sz="2400" dirty="0">
                <a:solidFill>
                  <a:schemeClr val="tx1">
                    <a:lumMod val="75000"/>
                  </a:schemeClr>
                </a:solidFill>
                <a:latin typeface="Calibri" pitchFamily="34" charset="0"/>
                <a:cs typeface="Calibri" pitchFamily="34" charset="0"/>
              </a:rPr>
              <a:t>January 14 - 15, 2017</a:t>
            </a:r>
            <a:br>
              <a:rPr lang="en-US" sz="2400" dirty="0">
                <a:solidFill>
                  <a:srgbClr val="FFFFCC"/>
                </a:solidFill>
                <a:latin typeface="Calibri" pitchFamily="34" charset="0"/>
                <a:cs typeface="Calibri" pitchFamily="34" charset="0"/>
              </a:rPr>
            </a:br>
            <a:endParaRPr lang="en-US" sz="2400" dirty="0"/>
          </a:p>
        </p:txBody>
      </p:sp>
    </p:spTree>
    <p:extLst>
      <p:ext uri="{BB962C8B-B14F-4D97-AF65-F5344CB8AC3E}">
        <p14:creationId xmlns:p14="http://schemas.microsoft.com/office/powerpoint/2010/main" val="1406630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a:t>
            </a:r>
          </a:p>
        </p:txBody>
      </p:sp>
      <p:sp>
        <p:nvSpPr>
          <p:cNvPr id="6" name="Rectangle 5"/>
          <p:cNvSpPr/>
          <p:nvPr/>
        </p:nvSpPr>
        <p:spPr>
          <a:xfrm>
            <a:off x="1730777" y="2300438"/>
            <a:ext cx="4725974" cy="830997"/>
          </a:xfrm>
          <a:prstGeom prst="rect">
            <a:avLst/>
          </a:prstGeom>
        </p:spPr>
        <p:txBody>
          <a:bodyPr wrap="none">
            <a:spAutoFit/>
          </a:bodyPr>
          <a:lstStyle/>
          <a:p>
            <a:r>
              <a:rPr lang="en-US" sz="2400" b="1" dirty="0">
                <a:hlinkClick r:id="rId2"/>
              </a:rPr>
              <a:t>https://youtu.be/UbnfbqNjWQw</a:t>
            </a:r>
            <a:endParaRPr lang="en-US" sz="2400" b="1" dirty="0"/>
          </a:p>
          <a:p>
            <a:endParaRPr lang="en-US" sz="2400" b="1" dirty="0"/>
          </a:p>
        </p:txBody>
      </p:sp>
    </p:spTree>
    <p:extLst>
      <p:ext uri="{BB962C8B-B14F-4D97-AF65-F5344CB8AC3E}">
        <p14:creationId xmlns:p14="http://schemas.microsoft.com/office/powerpoint/2010/main" val="208849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t>Opening Session </a:t>
            </a:r>
          </a:p>
        </p:txBody>
      </p:sp>
      <p:sp>
        <p:nvSpPr>
          <p:cNvPr id="3" name="Content Placeholder 2"/>
          <p:cNvSpPr>
            <a:spLocks noGrp="1"/>
          </p:cNvSpPr>
          <p:nvPr>
            <p:ph idx="1"/>
          </p:nvPr>
        </p:nvSpPr>
        <p:spPr>
          <a:xfrm>
            <a:off x="221226" y="2492477"/>
            <a:ext cx="8465574" cy="3633686"/>
          </a:xfrm>
        </p:spPr>
        <p:txBody>
          <a:bodyPr/>
          <a:lstStyle/>
          <a:p>
            <a:endParaRPr lang="en-US" b="1" dirty="0">
              <a:effectLst>
                <a:outerShdw blurRad="38100" dist="38100" dir="2700000" algn="tl">
                  <a:srgbClr val="000000">
                    <a:alpha val="43137"/>
                  </a:srgbClr>
                </a:outerShdw>
              </a:effectLst>
            </a:endParaRPr>
          </a:p>
          <a:p>
            <a:r>
              <a:rPr lang="en-US" b="1" dirty="0">
                <a:effectLst>
                  <a:outerShdw blurRad="38100" dist="38100" dir="2700000" algn="tl">
                    <a:srgbClr val="000000">
                      <a:alpha val="43137"/>
                    </a:srgbClr>
                  </a:outerShdw>
                </a:effectLst>
              </a:rPr>
              <a:t>Recitation Of Holy Quran – Muhammad </a:t>
            </a:r>
            <a:r>
              <a:rPr lang="en-US" b="1" dirty="0" err="1">
                <a:effectLst>
                  <a:outerShdw blurRad="38100" dist="38100" dir="2700000" algn="tl">
                    <a:srgbClr val="000000">
                      <a:alpha val="43137"/>
                    </a:srgbClr>
                  </a:outerShdw>
                </a:effectLst>
              </a:rPr>
              <a:t>Fytahi</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8436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https://www.alislam.org/quran/search2/verses/004-096.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816838" y="240147"/>
            <a:ext cx="5009304" cy="560021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32736" y="240147"/>
            <a:ext cx="3684102" cy="6001643"/>
          </a:xfrm>
          <a:prstGeom prst="rect">
            <a:avLst/>
          </a:prstGeom>
        </p:spPr>
        <p:txBody>
          <a:bodyPr wrap="square">
            <a:spAutoFit/>
          </a:bodyPr>
          <a:lstStyle/>
          <a:p>
            <a:r>
              <a:rPr lang="en-US" sz="2400" b="1" dirty="0">
                <a:solidFill>
                  <a:srgbClr val="000000"/>
                </a:solidFill>
                <a:effectLst>
                  <a:outerShdw blurRad="38100" dist="38100" dir="2700000" algn="tl">
                    <a:srgbClr val="000000">
                      <a:alpha val="43137"/>
                    </a:srgbClr>
                  </a:outerShdw>
                </a:effectLst>
                <a:latin typeface="+mn-lt"/>
              </a:rPr>
              <a:t>Those of the believers who sit </a:t>
            </a:r>
            <a:r>
              <a:rPr lang="en-US" sz="2400" b="1" i="1" dirty="0">
                <a:solidFill>
                  <a:srgbClr val="000000"/>
                </a:solidFill>
                <a:effectLst>
                  <a:outerShdw blurRad="38100" dist="38100" dir="2700000" algn="tl">
                    <a:srgbClr val="000000">
                      <a:alpha val="43137"/>
                    </a:srgbClr>
                  </a:outerShdw>
                </a:effectLst>
                <a:latin typeface="+mn-lt"/>
              </a:rPr>
              <a:t>still</a:t>
            </a:r>
            <a:r>
              <a:rPr lang="en-US" sz="2400" b="1" dirty="0">
                <a:solidFill>
                  <a:srgbClr val="000000"/>
                </a:solidFill>
                <a:effectLst>
                  <a:outerShdw blurRad="38100" dist="38100" dir="2700000" algn="tl">
                    <a:srgbClr val="000000">
                      <a:alpha val="43137"/>
                    </a:srgbClr>
                  </a:outerShdw>
                </a:effectLst>
                <a:latin typeface="+mn-lt"/>
              </a:rPr>
              <a:t>, excepting the disabled ones, and those who strive in the cause of Allah with their wealth and their persons, are not equal. Allah has exalted in rank those who strive with their wealth and their persons above those who sit </a:t>
            </a:r>
            <a:r>
              <a:rPr lang="en-US" sz="2400" b="1" i="1" dirty="0">
                <a:solidFill>
                  <a:srgbClr val="000000"/>
                </a:solidFill>
                <a:effectLst>
                  <a:outerShdw blurRad="38100" dist="38100" dir="2700000" algn="tl">
                    <a:srgbClr val="000000">
                      <a:alpha val="43137"/>
                    </a:srgbClr>
                  </a:outerShdw>
                </a:effectLst>
                <a:latin typeface="+mn-lt"/>
              </a:rPr>
              <a:t>still</a:t>
            </a:r>
            <a:r>
              <a:rPr lang="en-US" sz="2400" b="1" dirty="0">
                <a:solidFill>
                  <a:srgbClr val="000000"/>
                </a:solidFill>
                <a:effectLst>
                  <a:outerShdw blurRad="38100" dist="38100" dir="2700000" algn="tl">
                    <a:srgbClr val="000000">
                      <a:alpha val="43137"/>
                    </a:srgbClr>
                  </a:outerShdw>
                </a:effectLst>
                <a:latin typeface="+mn-lt"/>
              </a:rPr>
              <a:t>. And to each Allah has promised good. And Allah has exalted those who strive above those who sit </a:t>
            </a:r>
            <a:r>
              <a:rPr lang="en-US" sz="2400" b="1" i="1" dirty="0">
                <a:solidFill>
                  <a:srgbClr val="000000"/>
                </a:solidFill>
                <a:effectLst>
                  <a:outerShdw blurRad="38100" dist="38100" dir="2700000" algn="tl">
                    <a:srgbClr val="000000">
                      <a:alpha val="43137"/>
                    </a:srgbClr>
                  </a:outerShdw>
                </a:effectLst>
                <a:latin typeface="+mn-lt"/>
              </a:rPr>
              <a:t>still</a:t>
            </a:r>
            <a:r>
              <a:rPr lang="en-US" sz="2400" b="1" dirty="0">
                <a:solidFill>
                  <a:srgbClr val="000000"/>
                </a:solidFill>
                <a:effectLst>
                  <a:outerShdw blurRad="38100" dist="38100" dir="2700000" algn="tl">
                    <a:srgbClr val="000000">
                      <a:alpha val="43137"/>
                    </a:srgbClr>
                  </a:outerShdw>
                </a:effectLst>
                <a:latin typeface="+mn-lt"/>
              </a:rPr>
              <a:t>, by a great reward</a:t>
            </a:r>
            <a:endParaRPr lang="en-US" sz="24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518649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www.alislam.org/quran/search2/verses/004-09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053" y="484903"/>
            <a:ext cx="7986283" cy="230254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62053" y="3227042"/>
            <a:ext cx="7986283" cy="1569660"/>
          </a:xfrm>
          <a:prstGeom prst="rect">
            <a:avLst/>
          </a:prstGeom>
        </p:spPr>
        <p:txBody>
          <a:bodyPr wrap="square">
            <a:spAutoFit/>
          </a:bodyPr>
          <a:lstStyle/>
          <a:p>
            <a:r>
              <a:rPr lang="en-US" sz="3200" b="1" dirty="0">
                <a:solidFill>
                  <a:srgbClr val="000000"/>
                </a:solidFill>
                <a:effectLst>
                  <a:outerShdw blurRad="38100" dist="38100" dir="2700000" algn="tl">
                    <a:srgbClr val="000000">
                      <a:alpha val="43137"/>
                    </a:srgbClr>
                  </a:outerShdw>
                </a:effectLst>
                <a:latin typeface="+mn-lt"/>
              </a:rPr>
              <a:t>Namely, by degrees of excellence bestowed  </a:t>
            </a:r>
          </a:p>
          <a:p>
            <a:r>
              <a:rPr lang="en-US" sz="3200" b="1" dirty="0">
                <a:solidFill>
                  <a:srgbClr val="000000"/>
                </a:solidFill>
                <a:effectLst>
                  <a:outerShdw blurRad="38100" dist="38100" dir="2700000" algn="tl">
                    <a:srgbClr val="000000">
                      <a:alpha val="43137"/>
                    </a:srgbClr>
                  </a:outerShdw>
                </a:effectLst>
                <a:latin typeface="+mn-lt"/>
              </a:rPr>
              <a:t>by Him, and by special forgiveness and mercy. And Allah is Most Forgiving, Merciful</a:t>
            </a:r>
            <a:endParaRPr lang="en-US" sz="32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11675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a:t>
            </a:r>
          </a:p>
        </p:txBody>
      </p:sp>
      <p:pic>
        <p:nvPicPr>
          <p:cNvPr id="4" name="eWmSgSEbVlc"/>
          <p:cNvPicPr>
            <a:picLocks noGrp="1" noRot="1" noChangeAspect="1"/>
          </p:cNvPicPr>
          <p:nvPr>
            <p:ph idx="1"/>
            <a:videoFile r:link="rId1"/>
          </p:nvPr>
        </p:nvPicPr>
        <p:blipFill>
          <a:blip r:embed="rId3"/>
          <a:stretch>
            <a:fillRect/>
          </a:stretch>
        </p:blipFill>
        <p:spPr>
          <a:xfrm>
            <a:off x="939315" y="1619794"/>
            <a:ext cx="6796557" cy="3823063"/>
          </a:xfrm>
          <a:prstGeom prst="rect">
            <a:avLst/>
          </a:prstGeom>
        </p:spPr>
      </p:pic>
    </p:spTree>
    <p:extLst>
      <p:ext uri="{BB962C8B-B14F-4D97-AF65-F5344CB8AC3E}">
        <p14:creationId xmlns:p14="http://schemas.microsoft.com/office/powerpoint/2010/main" val="740949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t>Closing Session </a:t>
            </a:r>
          </a:p>
        </p:txBody>
      </p:sp>
      <p:sp>
        <p:nvSpPr>
          <p:cNvPr id="3" name="Content Placeholder 2"/>
          <p:cNvSpPr>
            <a:spLocks noGrp="1"/>
          </p:cNvSpPr>
          <p:nvPr>
            <p:ph idx="1"/>
          </p:nvPr>
        </p:nvSpPr>
        <p:spPr>
          <a:xfrm>
            <a:off x="221226" y="1994263"/>
            <a:ext cx="8465574" cy="4131900"/>
          </a:xfrm>
        </p:spPr>
        <p:txBody>
          <a:bodyPr/>
          <a:lstStyle/>
          <a:p>
            <a:endParaRPr lang="en-US" b="1" dirty="0">
              <a:effectLst>
                <a:outerShdw blurRad="38100" dist="38100" dir="2700000" algn="tl">
                  <a:srgbClr val="000000">
                    <a:alpha val="43137"/>
                  </a:srgbClr>
                </a:outerShdw>
              </a:effectLst>
            </a:endParaRPr>
          </a:p>
          <a:p>
            <a:r>
              <a:rPr lang="en-US" b="1" dirty="0">
                <a:effectLst>
                  <a:outerShdw blurRad="38100" dist="38100" dir="2700000" algn="tl">
                    <a:srgbClr val="000000">
                      <a:alpha val="43137"/>
                    </a:srgbClr>
                  </a:outerShdw>
                </a:effectLst>
              </a:rPr>
              <a:t>Recitation Of Holy Quran – Ismail </a:t>
            </a:r>
            <a:r>
              <a:rPr lang="en-US" b="1" dirty="0" err="1">
                <a:effectLst>
                  <a:outerShdw blurRad="38100" dist="38100" dir="2700000" algn="tl">
                    <a:srgbClr val="000000">
                      <a:alpha val="43137"/>
                    </a:srgbClr>
                  </a:outerShdw>
                </a:effectLst>
              </a:rPr>
              <a:t>Annani</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61559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32038" y="380298"/>
            <a:ext cx="5530645" cy="3482883"/>
          </a:xfrm>
          <a:prstGeom prst="rect">
            <a:avLst/>
          </a:prstGeom>
        </p:spPr>
      </p:pic>
      <p:sp>
        <p:nvSpPr>
          <p:cNvPr id="5" name="Rectangle 4"/>
          <p:cNvSpPr/>
          <p:nvPr/>
        </p:nvSpPr>
        <p:spPr>
          <a:xfrm>
            <a:off x="1607573" y="3864436"/>
            <a:ext cx="6297561" cy="2246769"/>
          </a:xfrm>
          <a:prstGeom prst="rect">
            <a:avLst/>
          </a:prstGeom>
        </p:spPr>
        <p:txBody>
          <a:bodyPr wrap="square">
            <a:spAutoFit/>
          </a:bodyPr>
          <a:lstStyle/>
          <a:p>
            <a:pPr algn="ctr"/>
            <a:r>
              <a:rPr lang="en-US" sz="2800" b="1" i="1" dirty="0">
                <a:solidFill>
                  <a:srgbClr val="000000"/>
                </a:solidFill>
                <a:effectLst>
                  <a:outerShdw blurRad="38100" dist="38100" dir="2700000" algn="tl">
                    <a:srgbClr val="000000">
                      <a:alpha val="43137"/>
                    </a:srgbClr>
                  </a:outerShdw>
                </a:effectLst>
                <a:latin typeface="+mn-lt"/>
              </a:rPr>
              <a:t>As for </a:t>
            </a:r>
            <a:r>
              <a:rPr lang="en-US" sz="2800" b="1" dirty="0">
                <a:solidFill>
                  <a:srgbClr val="000000"/>
                </a:solidFill>
                <a:effectLst>
                  <a:outerShdw blurRad="38100" dist="38100" dir="2700000" algn="tl">
                    <a:srgbClr val="000000">
                      <a:alpha val="43137"/>
                    </a:srgbClr>
                  </a:outerShdw>
                </a:effectLst>
                <a:latin typeface="+mn-lt"/>
              </a:rPr>
              <a:t>those who say, ‘Our Lord is Allah,’ and then remain steadfast, the angels descend on them, </a:t>
            </a:r>
            <a:r>
              <a:rPr lang="en-US" sz="2800" b="1" i="1" dirty="0">
                <a:solidFill>
                  <a:srgbClr val="000000"/>
                </a:solidFill>
                <a:effectLst>
                  <a:outerShdw blurRad="38100" dist="38100" dir="2700000" algn="tl">
                    <a:srgbClr val="000000">
                      <a:alpha val="43137"/>
                    </a:srgbClr>
                  </a:outerShdw>
                </a:effectLst>
                <a:latin typeface="+mn-lt"/>
              </a:rPr>
              <a:t>saying</a:t>
            </a:r>
            <a:r>
              <a:rPr lang="en-US" sz="2800" b="1" dirty="0">
                <a:solidFill>
                  <a:srgbClr val="000000"/>
                </a:solidFill>
                <a:effectLst>
                  <a:outerShdw blurRad="38100" dist="38100" dir="2700000" algn="tl">
                    <a:srgbClr val="000000">
                      <a:alpha val="43137"/>
                    </a:srgbClr>
                  </a:outerShdw>
                </a:effectLst>
                <a:latin typeface="+mn-lt"/>
              </a:rPr>
              <a:t>: ‘Fear ye not, nor grieve; and rejoice in the Garden that you were promised</a:t>
            </a:r>
            <a:endParaRPr lang="en-US" sz="28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41037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www.alislam.org/quran/search2/verses/041-03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060" y="417871"/>
            <a:ext cx="7647771" cy="344252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44059" y="4002939"/>
            <a:ext cx="7647771" cy="2062103"/>
          </a:xfrm>
          <a:prstGeom prst="rect">
            <a:avLst/>
          </a:prstGeom>
        </p:spPr>
        <p:txBody>
          <a:bodyPr wrap="square">
            <a:spAutoFit/>
          </a:bodyPr>
          <a:lstStyle/>
          <a:p>
            <a:pPr algn="ctr"/>
            <a:r>
              <a:rPr lang="en-US" sz="3200" b="1" dirty="0">
                <a:solidFill>
                  <a:srgbClr val="000000"/>
                </a:solidFill>
                <a:effectLst>
                  <a:outerShdw blurRad="38100" dist="38100" dir="2700000" algn="tl">
                    <a:srgbClr val="000000">
                      <a:alpha val="43137"/>
                    </a:srgbClr>
                  </a:outerShdw>
                </a:effectLst>
                <a:latin typeface="+mn-lt"/>
              </a:rPr>
              <a:t>We are your friends in this life and in the Hereafter. Therein you will have all that your souls will desire, and therein you will have all that you will ask for —</a:t>
            </a:r>
            <a:endParaRPr lang="en-US" sz="32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611217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39215" y="840658"/>
            <a:ext cx="8264972" cy="1504335"/>
          </a:xfrm>
          <a:prstGeom prst="rect">
            <a:avLst/>
          </a:prstGeom>
        </p:spPr>
      </p:pic>
      <p:sp>
        <p:nvSpPr>
          <p:cNvPr id="5" name="Rectangle 4"/>
          <p:cNvSpPr/>
          <p:nvPr/>
        </p:nvSpPr>
        <p:spPr>
          <a:xfrm>
            <a:off x="1268361" y="2692887"/>
            <a:ext cx="6651523" cy="1323439"/>
          </a:xfrm>
          <a:prstGeom prst="rect">
            <a:avLst/>
          </a:prstGeom>
        </p:spPr>
        <p:txBody>
          <a:bodyPr wrap="square">
            <a:spAutoFit/>
          </a:bodyPr>
          <a:lstStyle/>
          <a:p>
            <a:pPr algn="ctr"/>
            <a:r>
              <a:rPr lang="en-US" sz="4000" b="1" dirty="0">
                <a:solidFill>
                  <a:srgbClr val="000000"/>
                </a:solidFill>
                <a:effectLst>
                  <a:outerShdw blurRad="38100" dist="38100" dir="2700000" algn="tl">
                    <a:srgbClr val="000000">
                      <a:alpha val="43137"/>
                    </a:srgbClr>
                  </a:outerShdw>
                </a:effectLst>
                <a:latin typeface="+mn-lt"/>
              </a:rPr>
              <a:t>An entertainment from the Most Forgiving, the Merciful</a:t>
            </a:r>
            <a:endParaRPr lang="en-US" sz="40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726767923"/>
      </p:ext>
    </p:extLst>
  </p:cSld>
  <p:clrMapOvr>
    <a:masterClrMapping/>
  </p:clrMapOvr>
</p:sld>
</file>

<file path=ppt/theme/theme1.xml><?xml version="1.0" encoding="utf-8"?>
<a:theme xmlns:a="http://schemas.openxmlformats.org/drawingml/2006/main" name="Default Design">
  <a:themeElements>
    <a:clrScheme name="Custom 1">
      <a:dk1>
        <a:srgbClr val="000099"/>
      </a:dk1>
      <a:lt1>
        <a:srgbClr val="666699"/>
      </a:lt1>
      <a:dk2>
        <a:srgbClr val="000099"/>
      </a:dk2>
      <a:lt2>
        <a:srgbClr val="3E3E5C"/>
      </a:lt2>
      <a:accent1>
        <a:srgbClr val="C1C1FF"/>
      </a:accent1>
      <a:accent2>
        <a:srgbClr val="6666FF"/>
      </a:accent2>
      <a:accent3>
        <a:srgbClr val="B8B8CA"/>
      </a:accent3>
      <a:accent4>
        <a:srgbClr val="000082"/>
      </a:accent4>
      <a:accent5>
        <a:srgbClr val="DDDDFF"/>
      </a:accent5>
      <a:accent6>
        <a:srgbClr val="5C5CE7"/>
      </a:accent6>
      <a:hlink>
        <a:srgbClr val="2828FE"/>
      </a:hlink>
      <a:folHlink>
        <a:srgbClr val="99CC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FF"/>
        </a:dk1>
        <a:lt1>
          <a:srgbClr val="666699"/>
        </a:lt1>
        <a:dk2>
          <a:srgbClr val="FFFFFF"/>
        </a:dk2>
        <a:lt2>
          <a:srgbClr val="3E3E5C"/>
        </a:lt2>
        <a:accent1>
          <a:srgbClr val="60597B"/>
        </a:accent1>
        <a:accent2>
          <a:srgbClr val="6666FF"/>
        </a:accent2>
        <a:accent3>
          <a:srgbClr val="B8B8CA"/>
        </a:accent3>
        <a:accent4>
          <a:srgbClr val="0000DA"/>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4">
        <a:dk1>
          <a:srgbClr val="000099"/>
        </a:dk1>
        <a:lt1>
          <a:srgbClr val="666699"/>
        </a:lt1>
        <a:dk2>
          <a:srgbClr val="FFFFFF"/>
        </a:dk2>
        <a:lt2>
          <a:srgbClr val="3E3E5C"/>
        </a:lt2>
        <a:accent1>
          <a:srgbClr val="60597B"/>
        </a:accent1>
        <a:accent2>
          <a:srgbClr val="6666FF"/>
        </a:accent2>
        <a:accent3>
          <a:srgbClr val="B8B8CA"/>
        </a:accent3>
        <a:accent4>
          <a:srgbClr val="000082"/>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5">
        <a:dk1>
          <a:srgbClr val="000099"/>
        </a:dk1>
        <a:lt1>
          <a:srgbClr val="666699"/>
        </a:lt1>
        <a:dk2>
          <a:srgbClr val="000099"/>
        </a:dk2>
        <a:lt2>
          <a:srgbClr val="3E3E5C"/>
        </a:lt2>
        <a:accent1>
          <a:srgbClr val="60597B"/>
        </a:accent1>
        <a:accent2>
          <a:srgbClr val="6666FF"/>
        </a:accent2>
        <a:accent3>
          <a:srgbClr val="B8B8CA"/>
        </a:accent3>
        <a:accent4>
          <a:srgbClr val="000082"/>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6">
        <a:dk1>
          <a:srgbClr val="000099"/>
        </a:dk1>
        <a:lt1>
          <a:srgbClr val="666699"/>
        </a:lt1>
        <a:dk2>
          <a:srgbClr val="000099"/>
        </a:dk2>
        <a:lt2>
          <a:srgbClr val="3E3E5C"/>
        </a:lt2>
        <a:accent1>
          <a:srgbClr val="C1C1FF"/>
        </a:accent1>
        <a:accent2>
          <a:srgbClr val="6666FF"/>
        </a:accent2>
        <a:accent3>
          <a:srgbClr val="B8B8CA"/>
        </a:accent3>
        <a:accent4>
          <a:srgbClr val="000082"/>
        </a:accent4>
        <a:accent5>
          <a:srgbClr val="DDDDF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white_template</Template>
  <TotalTime>1157</TotalTime>
  <Words>86</Words>
  <Application>Microsoft Office PowerPoint</Application>
  <PresentationFormat>On-screen Show (4:3)</PresentationFormat>
  <Paragraphs>18</Paragraphs>
  <Slides>10</Slides>
  <Notes>2</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Wingdings</vt:lpstr>
      <vt:lpstr>Default Design</vt:lpstr>
      <vt:lpstr>Ansār Leadership Conference (ALC) Baitus-Samee Mosque Houston, TX January 14 - 15, 2017 </vt:lpstr>
      <vt:lpstr>Opening Session </vt:lpstr>
      <vt:lpstr>PowerPoint Presentation</vt:lpstr>
      <vt:lpstr>PowerPoint Presentation</vt:lpstr>
      <vt:lpstr>Video</vt:lpstr>
      <vt:lpstr>Closing Session </vt:lpstr>
      <vt:lpstr>PowerPoint Presentation</vt:lpstr>
      <vt:lpstr>PowerPoint Presentation</vt:lpstr>
      <vt:lpstr>PowerPoint Presentation</vt:lpstr>
      <vt:lpstr>Video</vt:lpstr>
    </vt:vector>
  </TitlesOfParts>
  <Company>Presentation Magazine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5</dc:title>
  <dc:creator>Presentation Magazine</dc:creator>
  <cp:lastModifiedBy>Tahir, Maqbool Ahmad</cp:lastModifiedBy>
  <cp:revision>119</cp:revision>
  <dcterms:created xsi:type="dcterms:W3CDTF">2005-01-24T13:51:05Z</dcterms:created>
  <dcterms:modified xsi:type="dcterms:W3CDTF">2017-01-15T00:41:10Z</dcterms:modified>
</cp:coreProperties>
</file>